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embeddedFontLst>
    <p:embeddedFont>
      <p:font typeface="IranNastaliq" pitchFamily="18" charset="0"/>
      <p:regular r:id="rId23"/>
    </p:embeddedFont>
    <p:embeddedFont>
      <p:font typeface="Constantia" pitchFamily="18" charset="0"/>
      <p:regular r:id="rId24"/>
      <p:bold r:id="rId25"/>
      <p:italic r:id="rId26"/>
      <p:boldItalic r:id="rId27"/>
    </p:embeddedFont>
    <p:embeddedFont>
      <p:font typeface="B Nazanin" pitchFamily="2" charset="-78"/>
      <p:regular r:id="rId28"/>
      <p:bold r:id="rId29"/>
    </p:embeddedFont>
    <p:embeddedFont>
      <p:font typeface="B Kamran" pitchFamily="2" charset="-78"/>
      <p:regular r:id="rId30"/>
      <p:bold r:id="rId31"/>
    </p:embeddedFont>
    <p:embeddedFont>
      <p:font typeface="B Koodak" pitchFamily="2" charset="-78"/>
      <p:bold r:id="rId32"/>
    </p:embeddedFont>
    <p:embeddedFont>
      <p:font typeface="B Roya" pitchFamily="2" charset="-78"/>
      <p:regular r:id="rId33"/>
      <p:bold r:id="rId34"/>
    </p:embeddedFont>
    <p:embeddedFont>
      <p:font typeface="Wingdings 2" pitchFamily="18" charset="2"/>
      <p:regular r:id="rId35"/>
    </p:embeddedFont>
    <p:embeddedFont>
      <p:font typeface="Calibri" pitchFamily="34" charset="0"/>
      <p:regular r:id="rId36"/>
      <p:bold r:id="rId37"/>
      <p:italic r:id="rId38"/>
      <p:boldItalic r:id="rId39"/>
    </p:embeddedFont>
    <p:embeddedFont>
      <p:font typeface="B Nazanin Outline" pitchFamily="2" charset="-78"/>
      <p:regular r:id="rId40"/>
    </p:embeddedFont>
    <p:embeddedFont>
      <p:font typeface="B Badr" pitchFamily="2" charset="-78"/>
      <p:regular r:id="rId41"/>
      <p:bold r:id="rId42"/>
    </p:embeddedFont>
    <p:embeddedFont>
      <p:font typeface="2  Kamran" pitchFamily="2" charset="-78"/>
      <p:regular r:id="rId43"/>
      <p:bold r:id="rId44"/>
    </p:embeddedFont>
    <p:embeddedFont>
      <p:font typeface="B Titr" pitchFamily="2" charset="-78"/>
      <p:bold r:id="rId45"/>
    </p:embeddedFont>
    <p:embeddedFont>
      <p:font typeface="B Zar" pitchFamily="2" charset="-78"/>
      <p:regular r:id="rId46"/>
      <p:bold r:id="rId47"/>
    </p:embeddedFont>
  </p:embeddedFont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28CE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784" autoAdjust="0"/>
    <p:restoredTop sz="94660"/>
  </p:normalViewPr>
  <p:slideViewPr>
    <p:cSldViewPr>
      <p:cViewPr varScale="1">
        <p:scale>
          <a:sx n="67" d="100"/>
          <a:sy n="67" d="100"/>
        </p:scale>
        <p:origin x="-2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font" Target="fonts/font17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42" Type="http://schemas.openxmlformats.org/officeDocument/2006/relationships/font" Target="fonts/font20.fntdata"/><Relationship Id="rId47" Type="http://schemas.openxmlformats.org/officeDocument/2006/relationships/font" Target="fonts/font25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font" Target="fonts/font16.fntdata"/><Relationship Id="rId46" Type="http://schemas.openxmlformats.org/officeDocument/2006/relationships/font" Target="fonts/font2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41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font" Target="fonts/font18.fntdata"/><Relationship Id="rId45" Type="http://schemas.openxmlformats.org/officeDocument/2006/relationships/font" Target="fonts/font2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4" Type="http://schemas.openxmlformats.org/officeDocument/2006/relationships/font" Target="fonts/font2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43" Type="http://schemas.openxmlformats.org/officeDocument/2006/relationships/font" Target="fonts/font21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1B068-B4DF-4B0C-A61F-717786A586A2}" type="datetimeFigureOut">
              <a:rPr lang="fa-IR" smtClean="0"/>
              <a:pPr/>
              <a:t>1/8/1436</a:t>
            </a:fld>
            <a:endParaRPr lang="fa-I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65B-0040-4957-B29D-051FA110AF2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1B068-B4DF-4B0C-A61F-717786A586A2}" type="datetimeFigureOut">
              <a:rPr lang="fa-IR" smtClean="0"/>
              <a:pPr/>
              <a:t>1/8/1436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65B-0040-4957-B29D-051FA110AF2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1B068-B4DF-4B0C-A61F-717786A586A2}" type="datetimeFigureOut">
              <a:rPr lang="fa-IR" smtClean="0"/>
              <a:pPr/>
              <a:t>1/8/1436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65B-0040-4957-B29D-051FA110AF2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1B068-B4DF-4B0C-A61F-717786A586A2}" type="datetimeFigureOut">
              <a:rPr lang="fa-IR" smtClean="0"/>
              <a:pPr/>
              <a:t>1/8/1436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65B-0040-4957-B29D-051FA110AF2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1B068-B4DF-4B0C-A61F-717786A586A2}" type="datetimeFigureOut">
              <a:rPr lang="fa-IR" smtClean="0"/>
              <a:pPr/>
              <a:t>1/8/1436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65B-0040-4957-B29D-051FA110AF2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1B068-B4DF-4B0C-A61F-717786A586A2}" type="datetimeFigureOut">
              <a:rPr lang="fa-IR" smtClean="0"/>
              <a:pPr/>
              <a:t>1/8/1436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65B-0040-4957-B29D-051FA110AF2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1B068-B4DF-4B0C-A61F-717786A586A2}" type="datetimeFigureOut">
              <a:rPr lang="fa-IR" smtClean="0"/>
              <a:pPr/>
              <a:t>1/8/1436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65B-0040-4957-B29D-051FA110AF2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1B068-B4DF-4B0C-A61F-717786A586A2}" type="datetimeFigureOut">
              <a:rPr lang="fa-IR" smtClean="0"/>
              <a:pPr/>
              <a:t>1/8/1436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65B-0040-4957-B29D-051FA110AF2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1B068-B4DF-4B0C-A61F-717786A586A2}" type="datetimeFigureOut">
              <a:rPr lang="fa-IR" smtClean="0"/>
              <a:pPr/>
              <a:t>1/8/1436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65B-0040-4957-B29D-051FA110AF2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1B068-B4DF-4B0C-A61F-717786A586A2}" type="datetimeFigureOut">
              <a:rPr lang="fa-IR" smtClean="0"/>
              <a:pPr/>
              <a:t>1/8/1436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65B-0040-4957-B29D-051FA110AF2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1B068-B4DF-4B0C-A61F-717786A586A2}" type="datetimeFigureOut">
              <a:rPr lang="fa-IR" smtClean="0"/>
              <a:pPr/>
              <a:t>1/8/1436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288E65B-0040-4957-B29D-051FA110AF21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61B068-B4DF-4B0C-A61F-717786A586A2}" type="datetimeFigureOut">
              <a:rPr lang="fa-IR" smtClean="0"/>
              <a:pPr/>
              <a:t>1/8/1436</a:t>
            </a:fld>
            <a:endParaRPr lang="fa-I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88E65B-0040-4957-B29D-051FA110AF21}" type="slidenum">
              <a:rPr lang="fa-IR" smtClean="0"/>
              <a:pPr/>
              <a:t>‹#›</a:t>
            </a:fld>
            <a:endParaRPr lang="fa-I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8th%20grade\arabic\powerpoint%20darse%203\arabic8(10).mp3" TargetMode="Externa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8th%20grade\arabic\powerpoint%20darse%203\arabic8(11).mp3" TargetMode="Externa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8th%20grade\arabic\powerpoint%20darse%203\arabic8(12).mp3" TargetMode="Externa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8th%20grade\arabic\powerpoint%20darse%203\arabic8(1).mp3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8th%20grade\arabic\powerpoint%20darse%203\arabic8(13).mp3" TargetMode="Externa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8th%20grade\arabic\powerpoint%20darse%203\arabic8(2).mp3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8th%20grade\arabic\powerpoint%20darse%203\arabic8(3).mp3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8th%20grade\arabic\powerpoint%20darse%203\arabic8(4).mp3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8th%20grade\arabic\powerpoint%20darse%203\arabic8(5).mp3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8th%20grade\arabic\powerpoint%20darse%203\arabic8(6).mp3" TargetMode="Externa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8th%20grade\arabic\powerpoint%20darse%203\arabic8(7).mp3" TargetMode="Externa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8th%20grade\arabic\powerpoint%20darse%203\arabic8(8).mp3" TargetMode="Externa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fa-IR" sz="8800" dirty="0" smtClean="0">
                <a:latin typeface="IranNastaliq" pitchFamily="18" charset="0"/>
                <a:cs typeface="IranNastaliq" pitchFamily="18" charset="0"/>
              </a:rPr>
              <a:t>بسم الله الرحمن الرحيم</a:t>
            </a:r>
            <a:endParaRPr lang="fa-IR" sz="88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95536" y="2780928"/>
            <a:ext cx="8458200" cy="2304256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پاور پوينت صوتي درس </a:t>
            </a:r>
            <a:r>
              <a:rPr kumimoji="0" lang="fa-I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سوم </a:t>
            </a:r>
            <a:r>
              <a:rPr kumimoji="0" lang="fa-I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عربي هشتم</a:t>
            </a:r>
          </a:p>
          <a:p>
            <a:pPr marL="0" marR="4572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B Kamran" pitchFamily="2" charset="-78"/>
              </a:rPr>
              <a:t>مدرسه شهيد بهشتي </a:t>
            </a:r>
            <a:r>
              <a:rPr kumimoji="0" lang="fa-IR" sz="27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B Kamran" pitchFamily="2" charset="-78"/>
              </a:rPr>
              <a:t>1</a:t>
            </a:r>
            <a:r>
              <a:rPr kumimoji="0" lang="fa-IR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B Kamran" pitchFamily="2" charset="-78"/>
              </a:rPr>
              <a:t> اروميه</a:t>
            </a:r>
          </a:p>
          <a:p>
            <a:pPr marL="0" marR="4572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B Koodak" pitchFamily="2" charset="-78"/>
              </a:rPr>
              <a:t>دبير:آقاي عبديل زاده</a:t>
            </a:r>
          </a:p>
          <a:p>
            <a:pPr marL="0" marR="4572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27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B Roya" pitchFamily="2" charset="-78"/>
              </a:rPr>
              <a:t>تهيه و تنظيم:حسام اسدالله زاده</a:t>
            </a:r>
            <a:endParaRPr kumimoji="0" lang="fa-IR" sz="27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B Roya" pitchFamily="2" charset="-78"/>
            </a:endParaRPr>
          </a:p>
        </p:txBody>
      </p:sp>
      <p:pic>
        <p:nvPicPr>
          <p:cNvPr id="5" name="Picture 4" descr="55592536p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2080" y="3717032"/>
            <a:ext cx="1728192" cy="252028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4008" y="6237312"/>
            <a:ext cx="417646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cs typeface="2  Kamran" pitchFamily="2" charset="-78"/>
              </a:rPr>
              <a:t>من آشپز هستم.غذاي خوشمزه اي خواهم پخت.</a:t>
            </a:r>
            <a:endParaRPr lang="fa-IR" sz="2400" b="1" dirty="0">
              <a:cs typeface="2  Kamran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6237312"/>
            <a:ext cx="374441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solidFill>
                  <a:srgbClr val="FF0000"/>
                </a:solidFill>
                <a:cs typeface="2  Kamran" pitchFamily="2" charset="-78"/>
              </a:rPr>
              <a:t>من نجّار هستم.صندلي چوبي خواهم ساخت.</a:t>
            </a:r>
            <a:endParaRPr lang="fa-IR" sz="2400" b="1" dirty="0">
              <a:solidFill>
                <a:srgbClr val="FF0000"/>
              </a:solidFill>
              <a:cs typeface="2  Kamran" pitchFamily="2" charset="-78"/>
            </a:endParaRPr>
          </a:p>
        </p:txBody>
      </p:sp>
      <p:pic>
        <p:nvPicPr>
          <p:cNvPr id="8" name="arabic8(10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Picture 3" descr="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  <p:pic>
        <p:nvPicPr>
          <p:cNvPr id="5" name="arabic8(1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86216" y="6027003"/>
            <a:ext cx="4857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400" b="1" spc="300" dirty="0" smtClean="0">
                <a:ln w="11430" cmpd="sng">
                  <a:solidFill>
                    <a:srgbClr val="22340E"/>
                  </a:solidFill>
                  <a:prstDash val="solid"/>
                  <a:miter lim="800000"/>
                </a:ln>
                <a:solidFill>
                  <a:srgbClr val="22340E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B Koodak" pitchFamily="2" charset="-78"/>
              </a:rPr>
              <a:t>تو پزشک </a:t>
            </a:r>
            <a:r>
              <a:rPr lang="fa-IR" sz="2400" b="1" spc="300" dirty="0" smtClean="0">
                <a:ln w="11430" cmpd="sng">
                  <a:solidFill>
                    <a:srgbClr val="22340E"/>
                  </a:solidFill>
                  <a:prstDash val="solid"/>
                  <a:miter lim="800000"/>
                </a:ln>
                <a:solidFill>
                  <a:srgbClr val="22340E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B Koodak" pitchFamily="2" charset="-78"/>
              </a:rPr>
              <a:t>كوشايي هستي </a:t>
            </a:r>
            <a:r>
              <a:rPr lang="fa-IR" sz="2400" b="1" spc="300" dirty="0" smtClean="0">
                <a:ln w="11430" cmpd="sng">
                  <a:solidFill>
                    <a:srgbClr val="22340E"/>
                  </a:solidFill>
                  <a:prstDash val="solid"/>
                  <a:miter lim="800000"/>
                </a:ln>
                <a:solidFill>
                  <a:srgbClr val="22340E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B Koodak" pitchFamily="2" charset="-78"/>
              </a:rPr>
              <a:t>. </a:t>
            </a:r>
          </a:p>
          <a:p>
            <a:pPr algn="ctr"/>
            <a:r>
              <a:rPr lang="fa-IR" sz="2400" b="1" spc="300" dirty="0" smtClean="0">
                <a:ln w="11430" cmpd="sng">
                  <a:solidFill>
                    <a:srgbClr val="22340E"/>
                  </a:solidFill>
                  <a:prstDash val="solid"/>
                  <a:miter lim="800000"/>
                </a:ln>
                <a:solidFill>
                  <a:srgbClr val="22340E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B Koodak" pitchFamily="2" charset="-78"/>
              </a:rPr>
              <a:t>بیماران را معاینه می کنی .</a:t>
            </a:r>
            <a:endParaRPr lang="fa-IR" sz="2400" b="1" spc="300" dirty="0">
              <a:ln w="11430" cmpd="sng">
                <a:solidFill>
                  <a:srgbClr val="22340E"/>
                </a:solidFill>
                <a:prstDash val="solid"/>
                <a:miter lim="800000"/>
              </a:ln>
              <a:solidFill>
                <a:srgbClr val="22340E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cs typeface="B Koodak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903893"/>
            <a:ext cx="45005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800" b="1" spc="300" dirty="0" smtClean="0">
                <a:ln w="11430" cmpd="sng">
                  <a:solidFill>
                    <a:srgbClr val="22340E"/>
                  </a:solidFill>
                  <a:prstDash val="solid"/>
                  <a:miter lim="800000"/>
                </a:ln>
                <a:solidFill>
                  <a:srgbClr val="22340E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B Koodak" pitchFamily="2" charset="-78"/>
              </a:rPr>
              <a:t>تو کشاورز </a:t>
            </a:r>
            <a:r>
              <a:rPr lang="fa-IR" sz="2800" b="1" spc="300" dirty="0" smtClean="0">
                <a:ln w="11430" cmpd="sng">
                  <a:solidFill>
                    <a:srgbClr val="22340E"/>
                  </a:solidFill>
                  <a:prstDash val="solid"/>
                  <a:miter lim="800000"/>
                </a:ln>
                <a:solidFill>
                  <a:srgbClr val="22340E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B Koodak" pitchFamily="2" charset="-78"/>
              </a:rPr>
              <a:t>پرتلاشی هستي </a:t>
            </a:r>
            <a:r>
              <a:rPr lang="fa-IR" sz="2800" b="1" spc="300" dirty="0" smtClean="0">
                <a:ln w="11430" cmpd="sng">
                  <a:solidFill>
                    <a:srgbClr val="22340E"/>
                  </a:solidFill>
                  <a:prstDash val="solid"/>
                  <a:miter lim="800000"/>
                </a:ln>
                <a:solidFill>
                  <a:srgbClr val="22340E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B Koodak" pitchFamily="2" charset="-78"/>
              </a:rPr>
              <a:t>. </a:t>
            </a:r>
          </a:p>
          <a:p>
            <a:pPr algn="ctr"/>
            <a:r>
              <a:rPr lang="fa-IR" sz="2800" b="1" spc="300" dirty="0" smtClean="0">
                <a:ln w="11430" cmpd="sng">
                  <a:solidFill>
                    <a:srgbClr val="22340E"/>
                  </a:solidFill>
                  <a:prstDash val="solid"/>
                  <a:miter lim="800000"/>
                </a:ln>
                <a:solidFill>
                  <a:srgbClr val="22340E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B Koodak" pitchFamily="2" charset="-78"/>
              </a:rPr>
              <a:t>برنج </a:t>
            </a:r>
            <a:r>
              <a:rPr lang="fa-IR" sz="2800" b="1" spc="300" dirty="0" smtClean="0">
                <a:ln w="11430" cmpd="sng">
                  <a:solidFill>
                    <a:srgbClr val="22340E"/>
                  </a:solidFill>
                  <a:prstDash val="solid"/>
                  <a:miter lim="800000"/>
                </a:ln>
                <a:solidFill>
                  <a:srgbClr val="22340E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B Koodak" pitchFamily="2" charset="-78"/>
              </a:rPr>
              <a:t>را درو </a:t>
            </a:r>
            <a:r>
              <a:rPr lang="fa-IR" sz="2800" b="1" spc="300" dirty="0" smtClean="0">
                <a:ln w="11430" cmpd="sng">
                  <a:solidFill>
                    <a:srgbClr val="22340E"/>
                  </a:solidFill>
                  <a:prstDash val="solid"/>
                  <a:miter lim="800000"/>
                </a:ln>
                <a:solidFill>
                  <a:srgbClr val="22340E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B Koodak" pitchFamily="2" charset="-78"/>
              </a:rPr>
              <a:t>می کنی .</a:t>
            </a:r>
            <a:endParaRPr lang="fa-IR" sz="2800" b="1" spc="300" dirty="0">
              <a:ln w="11430" cmpd="sng">
                <a:solidFill>
                  <a:srgbClr val="22340E"/>
                </a:solidFill>
                <a:prstDash val="solid"/>
                <a:miter lim="800000"/>
              </a:ln>
              <a:solidFill>
                <a:srgbClr val="22340E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cs typeface="B Koodak" pitchFamily="2" charset="-78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rabic8(1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03848" y="2204864"/>
            <a:ext cx="5643603" cy="553998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تو آهنگری . درها و پنجره ها را می سازی .</a:t>
            </a:r>
            <a:endParaRPr lang="fa-IR" sz="2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Koodak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31840" y="3501008"/>
            <a:ext cx="5643603" cy="553998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تو کارمندی . نامه های اداری را می نویسی .</a:t>
            </a:r>
            <a:endParaRPr lang="fa-IR" sz="2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Koodak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31840" y="5013176"/>
            <a:ext cx="5643603" cy="553998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من سربازم . پرچم </a:t>
            </a:r>
            <a:r>
              <a:rPr lang="fa-IR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وطنم(کشورم ایران) </a:t>
            </a:r>
            <a:r>
              <a:rPr lang="fa-IR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را بالا می برم .</a:t>
            </a:r>
            <a:endParaRPr lang="fa-IR" sz="2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Koodak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03848" y="6304002"/>
            <a:ext cx="5643603" cy="553998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من پرستارم . به مردم خدمت می کنم .</a:t>
            </a:r>
            <a:endParaRPr lang="fa-IR" sz="2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Koodak" pitchFamily="2" charset="-78"/>
            </a:endParaRPr>
          </a:p>
        </p:txBody>
      </p:sp>
      <p:sp>
        <p:nvSpPr>
          <p:cNvPr id="9" name="Pentagon 8"/>
          <p:cNvSpPr/>
          <p:nvPr/>
        </p:nvSpPr>
        <p:spPr>
          <a:xfrm>
            <a:off x="683568" y="2060848"/>
            <a:ext cx="2071702" cy="785818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rgbClr val="E53B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3600" b="1" dirty="0" smtClean="0">
                <a:ln w="1905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تَـ</a:t>
            </a:r>
            <a:r>
              <a:rPr lang="fa-IR" sz="36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صنَعُ</a:t>
            </a:r>
            <a:endParaRPr lang="en-US" sz="3600" dirty="0">
              <a:ln w="1905">
                <a:solidFill>
                  <a:srgbClr val="002060"/>
                </a:solidFill>
              </a:ln>
              <a:solidFill>
                <a:srgbClr val="00B0F0"/>
              </a:solidFill>
              <a:cs typeface="B Koodak" pitchFamily="2" charset="-78"/>
            </a:endParaRPr>
          </a:p>
        </p:txBody>
      </p:sp>
      <p:sp>
        <p:nvSpPr>
          <p:cNvPr id="10" name="Pentagon 9"/>
          <p:cNvSpPr/>
          <p:nvPr/>
        </p:nvSpPr>
        <p:spPr>
          <a:xfrm>
            <a:off x="683568" y="3356992"/>
            <a:ext cx="2071702" cy="785818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rgbClr val="E53B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3600" b="1" dirty="0" smtClean="0">
                <a:ln w="1905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تَـ</a:t>
            </a:r>
            <a:r>
              <a:rPr lang="fa-IR" sz="36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کتُبـ</a:t>
            </a:r>
            <a:r>
              <a:rPr lang="fa-IR" sz="3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ينَ</a:t>
            </a:r>
            <a:endParaRPr lang="en-US" sz="3600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cs typeface="B Koodak" pitchFamily="2" charset="-78"/>
            </a:endParaRPr>
          </a:p>
        </p:txBody>
      </p:sp>
      <p:sp>
        <p:nvSpPr>
          <p:cNvPr id="11" name="Pentagon 10"/>
          <p:cNvSpPr/>
          <p:nvPr/>
        </p:nvSpPr>
        <p:spPr>
          <a:xfrm>
            <a:off x="683568" y="4797152"/>
            <a:ext cx="2071702" cy="785818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rgbClr val="E53B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3600" b="1" dirty="0" smtClean="0">
                <a:ln w="1905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اَ</a:t>
            </a:r>
            <a:r>
              <a:rPr lang="fa-IR" sz="36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رفَعُ</a:t>
            </a:r>
            <a:endParaRPr lang="en-US" sz="3600" dirty="0">
              <a:ln w="1905">
                <a:solidFill>
                  <a:srgbClr val="002060"/>
                </a:solidFill>
              </a:ln>
              <a:solidFill>
                <a:srgbClr val="00B0F0"/>
              </a:solidFill>
              <a:cs typeface="B Koodak" pitchFamily="2" charset="-78"/>
            </a:endParaRPr>
          </a:p>
        </p:txBody>
      </p:sp>
      <p:sp>
        <p:nvSpPr>
          <p:cNvPr id="12" name="Pentagon 11"/>
          <p:cNvSpPr/>
          <p:nvPr/>
        </p:nvSpPr>
        <p:spPr>
          <a:xfrm>
            <a:off x="611560" y="6072182"/>
            <a:ext cx="2071702" cy="785818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rgbClr val="E53B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3600" b="1" dirty="0" smtClean="0">
                <a:ln w="1905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اَ</a:t>
            </a:r>
            <a:r>
              <a:rPr lang="fa-IR" sz="36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خدِمُ</a:t>
            </a:r>
            <a:endParaRPr lang="en-US" sz="3600" dirty="0">
              <a:ln w="1905">
                <a:solidFill>
                  <a:srgbClr val="002060"/>
                </a:solidFill>
              </a:ln>
              <a:solidFill>
                <a:srgbClr val="00B0F0"/>
              </a:solidFill>
              <a:cs typeface="B Koodak" pitchFamily="2" charset="-78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6037998" y="6072182"/>
            <a:ext cx="2678226" cy="785818"/>
          </a:xfrm>
          <a:prstGeom prst="roundRect">
            <a:avLst/>
          </a:prstGeom>
          <a:gradFill flip="none" rotWithShape="1">
            <a:gsLst>
              <a:gs pos="0">
                <a:srgbClr val="8BCD43">
                  <a:tint val="66000"/>
                  <a:satMod val="160000"/>
                </a:srgbClr>
              </a:gs>
              <a:gs pos="50000">
                <a:srgbClr val="8BCD43">
                  <a:tint val="44500"/>
                  <a:satMod val="160000"/>
                </a:srgbClr>
              </a:gs>
              <a:gs pos="100000">
                <a:srgbClr val="8BCD4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5380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0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حَدّاد</a:t>
            </a:r>
            <a:endParaRPr lang="fa-IR" sz="4000" b="1" dirty="0">
              <a:ln w="1905">
                <a:solidFill>
                  <a:srgbClr val="002060"/>
                </a:solidFill>
              </a:ln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Badr" pitchFamily="2" charset="-78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51520" y="6143620"/>
            <a:ext cx="2718919" cy="71438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fa-IR" sz="40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مُمَرّضَۀٌ</a:t>
            </a:r>
            <a:endParaRPr lang="fa-IR" sz="4000" b="1" dirty="0">
              <a:ln w="1905">
                <a:solidFill>
                  <a:srgbClr val="002060"/>
                </a:solidFill>
              </a:ln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Badr" pitchFamily="2" charset="-7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131840" y="6143620"/>
            <a:ext cx="2718919" cy="71438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fa-IR" sz="40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فَلاّحۀٌ</a:t>
            </a:r>
            <a:endParaRPr lang="fa-IR" sz="4000" b="1" dirty="0">
              <a:ln w="1905">
                <a:solidFill>
                  <a:srgbClr val="002060"/>
                </a:solidFill>
              </a:ln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Picture 3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44000" cy="5877272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6156176" y="6143620"/>
            <a:ext cx="2718919" cy="714380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fa-IR" sz="40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خَیّاطَۀ</a:t>
            </a:r>
            <a:endParaRPr lang="fa-IR" sz="4000" b="1" dirty="0">
              <a:ln w="1905">
                <a:solidFill>
                  <a:srgbClr val="002060"/>
                </a:solidFill>
              </a:ln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Badr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131840" y="6143620"/>
            <a:ext cx="2718919" cy="714380"/>
          </a:xfrm>
          <a:prstGeom prst="round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fa-IR" sz="40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طَبیبۀٌ</a:t>
            </a:r>
            <a:endParaRPr lang="fa-IR" sz="4000" b="1" dirty="0">
              <a:ln w="1905">
                <a:solidFill>
                  <a:srgbClr val="002060"/>
                </a:solidFill>
              </a:ln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Badr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084168" y="3068960"/>
            <a:ext cx="2718919" cy="714380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fa-IR" sz="40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مُدَرِّسۀٌ</a:t>
            </a:r>
            <a:endParaRPr lang="fa-IR" sz="4000" b="1" dirty="0">
              <a:ln w="1905">
                <a:solidFill>
                  <a:srgbClr val="002060"/>
                </a:solidFill>
              </a:ln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Badr" pitchFamily="2" charset="-78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03848" y="3068960"/>
            <a:ext cx="2718919" cy="714380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fa-IR" sz="40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خَبّاز</a:t>
            </a:r>
            <a:endParaRPr lang="fa-IR" sz="4000" b="1" dirty="0">
              <a:ln w="1905">
                <a:solidFill>
                  <a:srgbClr val="002060"/>
                </a:solidFill>
              </a:ln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Badr" pitchFamily="2" charset="-78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79512" y="3140968"/>
            <a:ext cx="2678226" cy="78581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0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شُرطِیٌّ</a:t>
            </a:r>
            <a:endParaRPr lang="fa-IR" sz="4000" b="1" dirty="0">
              <a:ln w="1905">
                <a:solidFill>
                  <a:srgbClr val="002060"/>
                </a:solidFill>
              </a:ln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Badr" pitchFamily="2" charset="-78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6143620"/>
            <a:ext cx="2678226" cy="714380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0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کاتِبٌ</a:t>
            </a:r>
            <a:endParaRPr lang="fa-IR" sz="4000" b="1" dirty="0">
              <a:ln w="1905">
                <a:solidFill>
                  <a:srgbClr val="002060"/>
                </a:solidFill>
              </a:ln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88840"/>
            <a:ext cx="9144000" cy="3672408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3347864" y="4653136"/>
            <a:ext cx="2678226" cy="785818"/>
          </a:xfrm>
          <a:prstGeom prst="roundRect">
            <a:avLst/>
          </a:prstGeom>
          <a:gradFill flip="none" rotWithShape="1">
            <a:gsLst>
              <a:gs pos="0">
                <a:srgbClr val="8BCD43">
                  <a:tint val="66000"/>
                  <a:satMod val="160000"/>
                </a:srgbClr>
              </a:gs>
              <a:gs pos="50000">
                <a:srgbClr val="8BCD43">
                  <a:tint val="44500"/>
                  <a:satMod val="160000"/>
                </a:srgbClr>
              </a:gs>
              <a:gs pos="100000">
                <a:srgbClr val="8BCD4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5380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0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نَجّارٌ</a:t>
            </a:r>
            <a:endParaRPr lang="fa-IR" sz="4000" b="1" dirty="0">
              <a:ln w="1905">
                <a:solidFill>
                  <a:srgbClr val="002060"/>
                </a:solidFill>
              </a:ln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Badr" pitchFamily="2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156176" y="4725144"/>
            <a:ext cx="2678226" cy="714380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0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حَلوانیٌّ</a:t>
            </a:r>
            <a:endParaRPr lang="fa-IR" sz="4000" b="1" dirty="0">
              <a:ln w="1905">
                <a:solidFill>
                  <a:srgbClr val="002060"/>
                </a:solidFill>
              </a:ln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Badr" pitchFamily="2" charset="-7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3528" y="4725144"/>
            <a:ext cx="2718919" cy="714380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fa-IR" sz="40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طَبّاخۀٌ</a:t>
            </a:r>
            <a:endParaRPr lang="fa-IR" sz="4000" b="1" dirty="0">
              <a:ln w="1905">
                <a:solidFill>
                  <a:srgbClr val="002060"/>
                </a:solidFill>
              </a:ln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noFill/>
          </a:ln>
        </p:spPr>
        <p:txBody>
          <a:bodyPr/>
          <a:lstStyle/>
          <a:p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ln>
            <a:noFill/>
          </a:ln>
        </p:spPr>
        <p:txBody>
          <a:bodyPr/>
          <a:lstStyle/>
          <a:p>
            <a:endParaRPr lang="fa-IR"/>
          </a:p>
        </p:txBody>
      </p:sp>
      <p:pic>
        <p:nvPicPr>
          <p:cNvPr id="4" name="Picture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1075"/>
            <a:ext cx="9144000" cy="58769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000464" y="3284984"/>
            <a:ext cx="5143536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fa-IR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تو کدام کلاس هستی ؟</a:t>
            </a:r>
            <a:endParaRPr lang="fa-IR" sz="2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Koodak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32240" y="3933056"/>
            <a:ext cx="2199758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fa-IR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تو اهل کجایی ؟</a:t>
            </a:r>
            <a:endParaRPr lang="fa-IR" sz="2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Koodak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84168" y="4509120"/>
            <a:ext cx="3059832" cy="95410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fa-IR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آیا زبان عربی را می شناسی ( می دانی ) ؟</a:t>
            </a:r>
            <a:endParaRPr lang="fa-IR" sz="2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Koodak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00464" y="5517232"/>
            <a:ext cx="5143536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fa-IR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چند کتاب در کیف </a:t>
            </a:r>
            <a:r>
              <a:rPr lang="fa-IR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توست؟</a:t>
            </a:r>
            <a:endParaRPr lang="fa-IR" sz="2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Koodak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00464" y="6165304"/>
            <a:ext cx="5143536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fa-IR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خلیج فارس کجاست ؟ </a:t>
            </a:r>
            <a:endParaRPr lang="fa-IR" sz="2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Koodak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284984"/>
            <a:ext cx="2483768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a-IR" sz="3200" b="1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اَنَا فَی الصَّفِّ </a:t>
            </a:r>
            <a:r>
              <a:rPr lang="fa-IR" sz="3200" b="1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الثّانِی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" y="4005064"/>
            <a:ext cx="2411760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a-IR" sz="3200" b="1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اَنَا مِن </a:t>
            </a:r>
            <a:r>
              <a:rPr lang="fa-IR" sz="3200" b="1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اُرُومِيَه </a:t>
            </a:r>
            <a:r>
              <a:rPr lang="fa-IR" sz="3200" b="1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.</a:t>
            </a:r>
            <a:endParaRPr lang="fa-IR" sz="3200" b="1" dirty="0">
              <a:ln w="1905">
                <a:solidFill>
                  <a:srgbClr val="002060"/>
                </a:solidFill>
              </a:ln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Badr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4725144"/>
            <a:ext cx="2786082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a-IR" sz="3200" b="1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نَعَم ،</a:t>
            </a:r>
            <a:r>
              <a:rPr lang="fa-IR" sz="32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 </a:t>
            </a:r>
            <a:r>
              <a:rPr lang="fa-IR" sz="3200" b="1" dirty="0" smtClean="0">
                <a:ln w="1905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اَ</a:t>
            </a:r>
            <a:r>
              <a:rPr lang="fa-IR" sz="3200" b="1" dirty="0" smtClean="0">
                <a:ln w="1905">
                  <a:solidFill>
                    <a:srgbClr val="00206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عرِفُ </a:t>
            </a:r>
            <a:r>
              <a:rPr lang="fa-IR" sz="3200" b="1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.</a:t>
            </a:r>
            <a:endParaRPr lang="fa-IR" sz="3200" b="1" dirty="0">
              <a:ln w="1905">
                <a:solidFill>
                  <a:srgbClr val="002060"/>
                </a:solidFill>
              </a:ln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Badr" pitchFamily="2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5373216"/>
            <a:ext cx="2770603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a-IR" sz="3200" b="1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اَربَعَۀُ کُتُبٍ .</a:t>
            </a:r>
            <a:endParaRPr lang="fa-IR" sz="3200" b="1" dirty="0">
              <a:ln w="1905">
                <a:solidFill>
                  <a:srgbClr val="002060"/>
                </a:solidFill>
              </a:ln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Badr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093296"/>
            <a:ext cx="2786082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a-IR" sz="3200" b="1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Badr" pitchFamily="2" charset="-78"/>
              </a:rPr>
              <a:t>فی جَنوبِ ایرانِ .</a:t>
            </a:r>
            <a:endParaRPr lang="fa-IR" sz="3200" b="1" dirty="0">
              <a:ln w="1905">
                <a:solidFill>
                  <a:srgbClr val="002060"/>
                </a:solidFill>
              </a:ln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57160" y="947296"/>
          <a:ext cx="6357980" cy="577722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706442"/>
                <a:gridCol w="706442"/>
                <a:gridCol w="724357"/>
                <a:gridCol w="688529"/>
                <a:gridCol w="706442"/>
                <a:gridCol w="706442"/>
                <a:gridCol w="706442"/>
                <a:gridCol w="706442"/>
                <a:gridCol w="706442"/>
              </a:tblGrid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100" b="1" dirty="0" smtClean="0">
                          <a:solidFill>
                            <a:schemeClr val="tx1"/>
                          </a:solidFill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1</a:t>
                      </a:r>
                      <a:endParaRPr lang="fa-IR" sz="1100" b="1" dirty="0">
                        <a:solidFill>
                          <a:schemeClr val="tx1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2</a:t>
                      </a:r>
                      <a:endParaRPr lang="fa-IR" sz="16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3</a:t>
                      </a:r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4</a:t>
                      </a:r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5</a:t>
                      </a:r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6</a:t>
                      </a:r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7</a:t>
                      </a:r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8</a:t>
                      </a:r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9</a:t>
                      </a:r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8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10</a:t>
                      </a:r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11</a:t>
                      </a:r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12</a:t>
                      </a:r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solidFill>
                          <a:srgbClr val="9A57CD"/>
                        </a:solidFill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8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1</a:t>
                      </a:r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3</a:t>
                      </a:r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1</a:t>
                      </a:r>
                      <a:r>
                        <a:rPr lang="fa-IR" sz="8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4</a:t>
                      </a:r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9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1</a:t>
                      </a:r>
                      <a:r>
                        <a:rPr lang="fa-IR" sz="8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5</a:t>
                      </a:r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8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16</a:t>
                      </a:r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17</a:t>
                      </a:r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18</a:t>
                      </a:r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19</a:t>
                      </a:r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r>
                        <a:rPr lang="fa-IR" sz="8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20</a:t>
                      </a:r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21</a:t>
                      </a:r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22</a:t>
                      </a:r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8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</a:tr>
              <a:tr h="249706">
                <a:tc>
                  <a:txBody>
                    <a:bodyPr/>
                    <a:lstStyle/>
                    <a:p>
                      <a:pPr algn="ctr" rtl="1"/>
                      <a:endParaRPr lang="fa-IR" sz="12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b="1" dirty="0" smtClean="0"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23</a:t>
                      </a:r>
                      <a:endParaRPr lang="fa-IR" sz="10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12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12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12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12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E19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12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12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sz="1200" b="1" dirty="0">
                        <a:effectLst>
                          <a:glow rad="63500">
                            <a:schemeClr val="accent2">
                              <a:satMod val="175000"/>
                              <a:alpha val="40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7164288" y="908720"/>
            <a:ext cx="1714512" cy="575542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FF0066"/>
            </a:solidFill>
          </a:ln>
        </p:spPr>
        <p:txBody>
          <a:bodyPr wrap="square">
            <a:spAutoFit/>
          </a:bodyPr>
          <a:lstStyle/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۱. ديگر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۲. جهانيان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۳. آهنگر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۴. پايان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۵. خانم های پرستار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۶. ورزش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7. شیرينی فروش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8. بیماران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۹. بُرنده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۱۰ . شغل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۱۱ . فروش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۱۲ . چرخيدن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۱۳ . پنجم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۱۴ . فوتبال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۱۵ . گنج ها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۱۶ . خانم كارمند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۱۷ . پليس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۱۸ . نشانه آينده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۱۹ . ستون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۲۰ . چشم پزشكی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۲۱ . کشور، شهرها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۲۲ . ای کاش من</a:t>
            </a:r>
          </a:p>
          <a:p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Zar" pitchFamily="2" charset="-78"/>
              </a:rPr>
              <a:t>۲۳ . تو به تنهايی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Zar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41158" y="947306"/>
            <a:ext cx="237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ا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76188" y="928670"/>
            <a:ext cx="3129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خ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14414" y="857232"/>
            <a:ext cx="2744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ر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64015" y="1161620"/>
            <a:ext cx="3161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ع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05740" y="1161620"/>
            <a:ext cx="237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ا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90664" y="1149478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ل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97122" y="1155126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م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14414" y="1155126"/>
            <a:ext cx="333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ی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1472" y="1142984"/>
            <a:ext cx="3177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ن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43824" y="1428736"/>
            <a:ext cx="2968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4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ح</a:t>
            </a:r>
            <a:endParaRPr lang="fa-IR" sz="14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30738" y="1428736"/>
            <a:ext cx="2696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4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د</a:t>
            </a:r>
            <a:endParaRPr lang="fa-IR" sz="14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000232" y="1466007"/>
            <a:ext cx="2311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4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ا</a:t>
            </a:r>
            <a:endParaRPr lang="fa-IR" sz="14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14414" y="1447372"/>
            <a:ext cx="2808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د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325590" y="1643050"/>
            <a:ext cx="3177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ن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727532" y="1661686"/>
            <a:ext cx="272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ه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000232" y="1714488"/>
            <a:ext cx="214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ا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214414" y="1643050"/>
            <a:ext cx="333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ی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84392" y="1714488"/>
            <a:ext cx="272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ه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064015" y="1876000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م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357554" y="1876000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م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725929" y="1857364"/>
            <a:ext cx="2744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ر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928794" y="1906777"/>
            <a:ext cx="3722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4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ض</a:t>
            </a:r>
            <a:endParaRPr lang="fa-IR" sz="14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237858" y="1940944"/>
            <a:ext cx="237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ا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71472" y="1928802"/>
            <a:ext cx="3369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ت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357554" y="2090314"/>
            <a:ext cx="2744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ر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666618" y="2149610"/>
            <a:ext cx="333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ی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054830" y="2199023"/>
            <a:ext cx="2311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4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ا</a:t>
            </a:r>
            <a:endParaRPr lang="fa-IR" sz="14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142976" y="2143116"/>
            <a:ext cx="3994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ض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71472" y="2161752"/>
            <a:ext cx="272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ه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071934" y="2425479"/>
            <a:ext cx="3129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ح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357554" y="2425479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ل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714612" y="2428868"/>
            <a:ext cx="272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و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000232" y="2418985"/>
            <a:ext cx="237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ا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214414" y="2376066"/>
            <a:ext cx="3177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ن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71472" y="2406843"/>
            <a:ext cx="333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ی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711502" y="2643182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م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000232" y="2643182"/>
            <a:ext cx="2744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ر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142976" y="2643182"/>
            <a:ext cx="3994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ض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71472" y="2643182"/>
            <a:ext cx="333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ی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328796" y="2876132"/>
            <a:ext cx="314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ق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762798" y="2947570"/>
            <a:ext cx="237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ا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945826" y="2941076"/>
            <a:ext cx="3401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ط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214414" y="2898157"/>
            <a:ext cx="3161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ع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043176" y="3143248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م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370474" y="3143248"/>
            <a:ext cx="272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ه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682649" y="3143248"/>
            <a:ext cx="3177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ن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013153" y="3183909"/>
            <a:ext cx="272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ه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343824" y="3376198"/>
            <a:ext cx="3369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ب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666618" y="3376198"/>
            <a:ext cx="333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ی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969872" y="3429000"/>
            <a:ext cx="3161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ع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357554" y="3661950"/>
            <a:ext cx="2808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د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727532" y="3643314"/>
            <a:ext cx="272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و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987312" y="3643314"/>
            <a:ext cx="214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ر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1262600" y="3661950"/>
            <a:ext cx="237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ا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71472" y="3643314"/>
            <a:ext cx="3177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ن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111408" y="3876264"/>
            <a:ext cx="3129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خ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405740" y="3947702"/>
            <a:ext cx="237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ا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786050" y="3876264"/>
            <a:ext cx="214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م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1928794" y="3876264"/>
            <a:ext cx="3850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س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5474044" y="4143380"/>
            <a:ext cx="3674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ک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797631" y="4090578"/>
            <a:ext cx="2744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ر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130452" y="4143380"/>
            <a:ext cx="214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ه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3405740" y="4162016"/>
            <a:ext cx="237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ا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690664" y="4143380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ل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928794" y="4143380"/>
            <a:ext cx="314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ق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1261808" y="4143380"/>
            <a:ext cx="2808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د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71472" y="4143380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م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643174" y="4429132"/>
            <a:ext cx="3449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4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ک</a:t>
            </a:r>
            <a:endParaRPr lang="fa-IR" sz="14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1958650" y="4407107"/>
            <a:ext cx="3000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4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ن</a:t>
            </a:r>
            <a:endParaRPr lang="fa-IR" sz="14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238555" y="4407107"/>
            <a:ext cx="2616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4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و</a:t>
            </a:r>
            <a:endParaRPr lang="fa-IR" sz="14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571472" y="4376330"/>
            <a:ext cx="2808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ز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3357554" y="4662082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م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714612" y="4643446"/>
            <a:ext cx="272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و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000232" y="4714884"/>
            <a:ext cx="214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ظ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214414" y="4662082"/>
            <a:ext cx="3401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ف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71472" y="4662082"/>
            <a:ext cx="272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ه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714876" y="4876396"/>
            <a:ext cx="3850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ش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071934" y="4857760"/>
            <a:ext cx="2744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ر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357554" y="4947834"/>
            <a:ext cx="214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ط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2643174" y="4876396"/>
            <a:ext cx="333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ی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3286116" y="5143512"/>
            <a:ext cx="3571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س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2727532" y="5143512"/>
            <a:ext cx="272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و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1987312" y="5162148"/>
            <a:ext cx="214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ف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3330904" y="5376462"/>
            <a:ext cx="3161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ع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2711502" y="5376462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م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1987312" y="5376462"/>
            <a:ext cx="214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و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1214414" y="5429264"/>
            <a:ext cx="2808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د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5474044" y="5662214"/>
            <a:ext cx="3401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ط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4797631" y="5662214"/>
            <a:ext cx="3369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ب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4130452" y="5662214"/>
            <a:ext cx="214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ا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3334302" y="5662214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ل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2684252" y="5643578"/>
            <a:ext cx="3161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ع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1928794" y="5643578"/>
            <a:ext cx="333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ی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214414" y="5643578"/>
            <a:ext cx="272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و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71472" y="5643578"/>
            <a:ext cx="3177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ن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3334302" y="5876528"/>
            <a:ext cx="3369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ب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2690664" y="5929330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ل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1928794" y="5929330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ل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1214414" y="5929330"/>
            <a:ext cx="2808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د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4726193" y="6143644"/>
            <a:ext cx="333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ی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4059014" y="6162280"/>
            <a:ext cx="214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ا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3357554" y="6162280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ل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2666618" y="6143644"/>
            <a:ext cx="333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ی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1949032" y="6143644"/>
            <a:ext cx="3369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ت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1227334" y="6143644"/>
            <a:ext cx="3177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ن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571472" y="6143644"/>
            <a:ext cx="333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ی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4786314" y="6376594"/>
            <a:ext cx="272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و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4143372" y="6376594"/>
            <a:ext cx="214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ح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3357554" y="6395230"/>
            <a:ext cx="2808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99CC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د</a:t>
            </a:r>
            <a:endParaRPr lang="fa-IR" sz="1600" b="1" dirty="0">
              <a:ln w="1905">
                <a:solidFill>
                  <a:srgbClr val="FF99CC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2643174" y="6448032"/>
            <a:ext cx="3674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1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ک</a:t>
            </a:r>
            <a:endParaRPr lang="fa-IR" sz="16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>
                      <p:stCondLst>
                        <p:cond delay="indefinite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8" fill="hold">
                      <p:stCondLst>
                        <p:cond delay="indefinite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4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8" fill="hold">
                      <p:stCondLst>
                        <p:cond delay="indefinite"/>
                      </p:stCondLst>
                      <p:childTnLst>
                        <p:par>
                          <p:cTn id="419" fill="hold">
                            <p:stCondLst>
                              <p:cond delay="0"/>
                            </p:stCondLst>
                            <p:childTnLst>
                              <p:par>
                                <p:cTn id="4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9" fill="hold">
                      <p:stCondLst>
                        <p:cond delay="indefinite"/>
                      </p:stCondLst>
                      <p:childTnLst>
                        <p:par>
                          <p:cTn id="450" fill="hold">
                            <p:stCondLst>
                              <p:cond delay="0"/>
                            </p:stCondLst>
                            <p:childTnLst>
                              <p:par>
                                <p:cTn id="4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5" fill="hold">
                      <p:stCondLst>
                        <p:cond delay="indefinite"/>
                      </p:stCondLst>
                      <p:childTnLst>
                        <p:par>
                          <p:cTn id="476" fill="hold">
                            <p:stCondLst>
                              <p:cond delay="0"/>
                            </p:stCondLst>
                            <p:childTnLst>
                              <p:par>
                                <p:cTn id="47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9" fill="hold">
                      <p:stCondLst>
                        <p:cond delay="indefinite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9" fill="hold">
                      <p:stCondLst>
                        <p:cond delay="indefinite"/>
                      </p:stCondLst>
                      <p:childTnLst>
                        <p:par>
                          <p:cTn id="520" fill="hold">
                            <p:stCondLst>
                              <p:cond delay="0"/>
                            </p:stCondLst>
                            <p:childTnLst>
                              <p:par>
                                <p:cTn id="5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39938" name="Picture 2" descr="http://yaspic.ir/wp-content/uploads/2013/06/parandeh-www.yaspic.ir-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7358082" y="571480"/>
            <a:ext cx="1428760" cy="5840060"/>
          </a:xfrm>
          <a:prstGeom prst="rect">
            <a:avLst/>
          </a:prstGeom>
          <a:solidFill>
            <a:schemeClr val="accent5">
              <a:lumMod val="50000"/>
              <a:alpha val="47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cs typeface="B Titr" pitchFamily="2" charset="-78"/>
              </a:rPr>
              <a:t>الدّهرُ</a:t>
            </a:r>
          </a:p>
          <a:p>
            <a:pPr algn="ctr">
              <a:lnSpc>
                <a:spcPct val="150000"/>
              </a:lnSpc>
            </a:pPr>
            <a:r>
              <a:rPr lang="fa-IR" sz="36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cs typeface="B Titr" pitchFamily="2" charset="-78"/>
              </a:rPr>
              <a:t>یَومانِ</a:t>
            </a:r>
          </a:p>
          <a:p>
            <a:pPr algn="ctr">
              <a:lnSpc>
                <a:spcPct val="150000"/>
              </a:lnSpc>
            </a:pPr>
            <a:r>
              <a:rPr lang="fa-IR" sz="36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cs typeface="B Titr" pitchFamily="2" charset="-78"/>
              </a:rPr>
              <a:t>یومٌ </a:t>
            </a:r>
          </a:p>
          <a:p>
            <a:pPr algn="ctr">
              <a:lnSpc>
                <a:spcPct val="150000"/>
              </a:lnSpc>
            </a:pPr>
            <a:r>
              <a:rPr lang="fa-IR" sz="36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cs typeface="B Titr" pitchFamily="2" charset="-78"/>
              </a:rPr>
              <a:t>لَکَ </a:t>
            </a:r>
          </a:p>
          <a:p>
            <a:pPr algn="ctr">
              <a:lnSpc>
                <a:spcPct val="150000"/>
              </a:lnSpc>
            </a:pPr>
            <a:r>
              <a:rPr lang="fa-IR" sz="36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cs typeface="B Titr" pitchFamily="2" charset="-78"/>
              </a:rPr>
              <a:t>و </a:t>
            </a:r>
          </a:p>
          <a:p>
            <a:pPr algn="ctr">
              <a:lnSpc>
                <a:spcPct val="150000"/>
              </a:lnSpc>
            </a:pPr>
            <a:r>
              <a:rPr lang="fa-IR" sz="36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cs typeface="B Titr" pitchFamily="2" charset="-78"/>
              </a:rPr>
              <a:t>یومٌ </a:t>
            </a:r>
          </a:p>
          <a:p>
            <a:pPr algn="ctr">
              <a:lnSpc>
                <a:spcPct val="150000"/>
              </a:lnSpc>
            </a:pPr>
            <a:r>
              <a:rPr lang="fa-IR" sz="36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cs typeface="B Titr" pitchFamily="2" charset="-78"/>
              </a:rPr>
              <a:t>عَلَیکَ</a:t>
            </a:r>
            <a:endParaRPr lang="fa-IR" sz="36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cs typeface="B Tit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14474"/>
            <a:ext cx="9144000" cy="5343525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94352"/>
          </a:xfrm>
        </p:spPr>
        <p:txBody>
          <a:bodyPr>
            <a:normAutofit fontScale="90000"/>
          </a:bodyPr>
          <a:lstStyle/>
          <a:p>
            <a:pPr algn="r"/>
            <a:endParaRPr lang="fa-IR" dirty="0"/>
          </a:p>
        </p:txBody>
      </p:sp>
      <p:pic>
        <p:nvPicPr>
          <p:cNvPr id="4" name="Content Placeholder 3" descr="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484785"/>
            <a:ext cx="9144000" cy="5373216"/>
          </a:xfrm>
        </p:spPr>
      </p:pic>
      <p:pic>
        <p:nvPicPr>
          <p:cNvPr id="5" name="arabic8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980728"/>
            <a:ext cx="304800" cy="304800"/>
          </a:xfrm>
          <a:prstGeom prst="rect">
            <a:avLst/>
          </a:prstGeom>
        </p:spPr>
      </p:pic>
      <p:pic>
        <p:nvPicPr>
          <p:cNvPr id="6" name="Picture 5" descr="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692696"/>
            <a:ext cx="3815705" cy="79208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Picture 3" descr="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arabic8(13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32040" y="1844824"/>
            <a:ext cx="345638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  <a:t>(ارزش)انسان به عقلش است.</a:t>
            </a:r>
            <a:endParaRPr lang="fa-IR" sz="28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2996952"/>
            <a:ext cx="280831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>
                <a:solidFill>
                  <a:srgbClr val="FF0000"/>
                </a:solidFill>
                <a:cs typeface="B Nazanin" pitchFamily="2" charset="-78"/>
              </a:rPr>
              <a:t>عقل شمشير برّنده است</a:t>
            </a:r>
            <a:endParaRPr lang="fa-IR" sz="2800" dirty="0">
              <a:solidFill>
                <a:srgbClr val="FF0000"/>
              </a:solidFill>
              <a:cs typeface="B Nazanin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4077072"/>
            <a:ext cx="44644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>
                <a:solidFill>
                  <a:srgbClr val="0070C0"/>
                </a:solidFill>
                <a:cs typeface="B Nazanin" pitchFamily="2" charset="-78"/>
              </a:rPr>
              <a:t>عقل حفظ كردن تجربه هاست</a:t>
            </a:r>
            <a:endParaRPr lang="fa-IR" sz="2800" dirty="0">
              <a:solidFill>
                <a:srgbClr val="0070C0"/>
              </a:solidFill>
              <a:cs typeface="B Nazanin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856" y="5157192"/>
            <a:ext cx="504056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>
                <a:solidFill>
                  <a:srgbClr val="7030A0"/>
                </a:solidFill>
                <a:cs typeface="B Nazanin" pitchFamily="2" charset="-78"/>
              </a:rPr>
              <a:t>نتيجه عقل مدارا كردن با مردم است</a:t>
            </a:r>
            <a:endParaRPr lang="fa-IR" sz="2800" dirty="0">
              <a:solidFill>
                <a:srgbClr val="7030A0"/>
              </a:solidFill>
              <a:cs typeface="B Nazanin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5896" y="6309320"/>
            <a:ext cx="489654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>
                <a:solidFill>
                  <a:srgbClr val="00B050"/>
                </a:solidFill>
                <a:cs typeface="B Nazanin" pitchFamily="2" charset="-78"/>
              </a:rPr>
              <a:t>نهايت عقل اعتراف به ناداني است</a:t>
            </a:r>
            <a:endParaRPr lang="fa-IR" sz="2800" dirty="0">
              <a:solidFill>
                <a:srgbClr val="00B050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305800" cy="3096344"/>
          </a:xfrm>
        </p:spPr>
        <p:txBody>
          <a:bodyPr>
            <a:noAutofit/>
          </a:bodyPr>
          <a:lstStyle/>
          <a:p>
            <a:pPr algn="ctr" rtl="1"/>
            <a:r>
              <a:rPr lang="fa-IR" sz="16600" dirty="0" smtClean="0">
                <a:solidFill>
                  <a:srgbClr val="3428CE"/>
                </a:solidFill>
                <a:latin typeface="IranNastaliq" pitchFamily="18" charset="0"/>
                <a:cs typeface="IranNastaliq" pitchFamily="18" charset="0"/>
              </a:rPr>
              <a:t>پايان</a:t>
            </a:r>
            <a:endParaRPr lang="fa-IR" sz="16600" dirty="0">
              <a:solidFill>
                <a:srgbClr val="3428CE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09120"/>
            <a:ext cx="9144000" cy="2348880"/>
          </a:xfrm>
        </p:spPr>
        <p:txBody>
          <a:bodyPr/>
          <a:lstStyle/>
          <a:p>
            <a:pPr algn="just"/>
            <a:r>
              <a:rPr lang="fa-IR" sz="28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معلّم وارد کلاس شد و گفت :</a:t>
            </a:r>
          </a:p>
          <a:p>
            <a:pPr algn="just"/>
            <a:r>
              <a:rPr lang="fa-IR" sz="24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درس امروز </a:t>
            </a:r>
            <a:r>
              <a:rPr lang="fa-IR" sz="24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درباره</a:t>
            </a:r>
            <a:r>
              <a:rPr lang="fa-IR" sz="24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 </a:t>
            </a:r>
            <a:r>
              <a:rPr lang="fa-IR" sz="24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شغل </a:t>
            </a:r>
            <a:r>
              <a:rPr lang="fa-IR" sz="24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آینده </a:t>
            </a:r>
            <a:r>
              <a:rPr lang="fa-IR" sz="24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است . پس پرسید :کدام شغل را دوست داری ؟</a:t>
            </a:r>
          </a:p>
          <a:p>
            <a:pPr algn="just"/>
            <a:r>
              <a:rPr lang="fa-IR" sz="28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صادق گفت : من کشاورزی را دوست دارم زیرا آن کار مهمّی است برای پیشرفت </a:t>
            </a:r>
            <a:r>
              <a:rPr lang="fa-IR" sz="28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کشور است </a:t>
            </a:r>
            <a:r>
              <a:rPr lang="fa-IR" sz="28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. ( من ) مهندس کشاورزی خواهم شد .</a:t>
            </a:r>
          </a:p>
          <a:p>
            <a:endParaRPr lang="fa-IR" dirty="0"/>
          </a:p>
        </p:txBody>
      </p:sp>
      <p:pic>
        <p:nvPicPr>
          <p:cNvPr id="4" name="Picture 3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509120"/>
          </a:xfrm>
          <a:prstGeom prst="rect">
            <a:avLst/>
          </a:prstGeom>
        </p:spPr>
      </p:pic>
      <p:pic>
        <p:nvPicPr>
          <p:cNvPr id="5" name="arabic8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5" name="Picture 4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411760" y="476672"/>
            <a:ext cx="3960440" cy="1656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Rectangle 7"/>
          <p:cNvSpPr/>
          <p:nvPr/>
        </p:nvSpPr>
        <p:spPr>
          <a:xfrm>
            <a:off x="2699792" y="332656"/>
            <a:ext cx="3816424" cy="17281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9" name="Rectangle 8"/>
          <p:cNvSpPr/>
          <p:nvPr/>
        </p:nvSpPr>
        <p:spPr>
          <a:xfrm>
            <a:off x="2411760" y="2492896"/>
            <a:ext cx="4032448" cy="18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0" name="Rectangle 9"/>
          <p:cNvSpPr/>
          <p:nvPr/>
        </p:nvSpPr>
        <p:spPr>
          <a:xfrm>
            <a:off x="2411760" y="4653136"/>
            <a:ext cx="4032448" cy="18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11" name="arabic8(3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79512" y="404664"/>
            <a:ext cx="304800" cy="304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9512" y="836712"/>
            <a:ext cx="8712968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ناصر گفت : من کتاب فروشی را دوست دارم ، </a:t>
            </a:r>
            <a:r>
              <a:rPr lang="fa-IR" sz="28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زيرا </a:t>
            </a:r>
            <a:r>
              <a:rPr lang="fa-IR" sz="28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کتاب ها </a:t>
            </a:r>
            <a:r>
              <a:rPr lang="fa-IR" sz="28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گنج هستند.و پيامبر خدا درباره آن فرمود:</a:t>
            </a:r>
            <a:r>
              <a:rPr lang="en-US" sz="28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&gt;&gt;</a:t>
            </a:r>
            <a:r>
              <a:rPr lang="fa-IR" sz="28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كتاب ها باغ هاي دانشمندان هستند.</a:t>
            </a:r>
            <a:r>
              <a:rPr lang="en-US" sz="28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&lt;&lt;</a:t>
            </a:r>
            <a:r>
              <a:rPr lang="fa-IR" sz="2800" b="1" dirty="0" smtClean="0">
                <a:ln w="10541" cmpd="sng">
                  <a:solidFill>
                    <a:srgbClr val="22340E"/>
                  </a:solidFill>
                  <a:prstDash val="solid"/>
                </a:ln>
                <a:solidFill>
                  <a:srgbClr val="92D050"/>
                </a:solidFill>
                <a:cs typeface="B Koodak" pitchFamily="2" charset="-78"/>
              </a:rPr>
              <a:t>  </a:t>
            </a:r>
            <a:endParaRPr lang="fa-IR" sz="2800" b="1" dirty="0" smtClean="0">
              <a:ln w="10541" cmpd="sng">
                <a:solidFill>
                  <a:srgbClr val="22340E"/>
                </a:solidFill>
                <a:prstDash val="solid"/>
              </a:ln>
              <a:solidFill>
                <a:srgbClr val="92D050"/>
              </a:solidFill>
              <a:cs typeface="B Koodak" pitchFamily="2" charset="-78"/>
            </a:endParaRPr>
          </a:p>
          <a:p>
            <a:endParaRPr lang="fa-IR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79512" y="2492896"/>
            <a:ext cx="86409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fa-IR" sz="24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قاسم گفت : من مخترع خواهم شد و موبایل جدیدی خواهم ساخت 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4725144"/>
            <a:ext cx="882047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منصور گفت : من ورزش را دوست دارم . من بازیکن ممتازی در فوتبال هستم .</a:t>
            </a:r>
          </a:p>
          <a:p>
            <a:endParaRPr lang="fa-IR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395536" y="6021288"/>
            <a:ext cx="856895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امین گفت : من چشم پزشکی را دوست دارم و </a:t>
            </a:r>
            <a:r>
              <a:rPr lang="fa-IR" sz="2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برای </a:t>
            </a:r>
            <a:r>
              <a:rPr lang="fa-IR" sz="2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خدمت به مردم پزشک خواهم شد 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2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789040"/>
            <a:ext cx="9144000" cy="306896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دانش آموزان صاحبان شغل ( فراوانی ) را </a:t>
            </a: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ياد ك</a:t>
            </a: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ردند ( </a:t>
            </a: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مانند ) : معلّم ، نانوا ، پلیس ، شیرنی فروش ، فروشنده ، پرستار ، آهنگر و غیره .</a:t>
            </a:r>
          </a:p>
          <a:p>
            <a:pPr algn="just">
              <a:lnSpc>
                <a:spcPct val="120000"/>
              </a:lnSpc>
            </a:pP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معلّم گفت : هدفتان از انتخاب شغل چیست ؟  </a:t>
            </a:r>
          </a:p>
          <a:p>
            <a:pPr algn="just">
              <a:lnSpc>
                <a:spcPct val="120000"/>
              </a:lnSpc>
            </a:pP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عارف گفت : خدمت به مردم . </a:t>
            </a: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براي اين</a:t>
            </a: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که </a:t>
            </a: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هر یک از ما به همدیگر نیازمندیم .</a:t>
            </a:r>
          </a:p>
          <a:p>
            <a:pPr algn="just">
              <a:lnSpc>
                <a:spcPct val="120000"/>
              </a:lnSpc>
            </a:pP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معلّم گفت : کدام شغل مهم است ؟</a:t>
            </a:r>
          </a:p>
          <a:p>
            <a:pPr algn="just">
              <a:lnSpc>
                <a:spcPct val="120000"/>
              </a:lnSpc>
            </a:pP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حامد گفت : هر شغلی مهم است و </a:t>
            </a: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کشور به </a:t>
            </a: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همه ی شغل ها نیازمند </a:t>
            </a: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است </a:t>
            </a: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معلّم گفت : ما باید به همه ی شغل ها احترام بگذاریم .</a:t>
            </a:r>
          </a:p>
          <a:p>
            <a:pPr algn="just">
              <a:lnSpc>
                <a:spcPct val="120000"/>
              </a:lnSpc>
            </a:pP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پیامبر (ص) </a:t>
            </a: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فرمود«  </a:t>
            </a: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بهترین مردم کسی است که به مردم سود </a:t>
            </a:r>
            <a:r>
              <a:rPr lang="fa-IR" sz="32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cs typeface="B Koodak" pitchFamily="2" charset="-78"/>
              </a:rPr>
              <a:t>برساند(سودمند ترين آنها براي مردم است .»</a:t>
            </a:r>
            <a:endParaRPr lang="fa-IR" sz="3200" b="1" dirty="0" smtClean="0">
              <a:ln w="10541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cs typeface="B Koodak" pitchFamily="2" charset="-78"/>
            </a:endParaRPr>
          </a:p>
        </p:txBody>
      </p:sp>
      <p:pic>
        <p:nvPicPr>
          <p:cNvPr id="4" name="Picture 3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3789040"/>
          </a:xfrm>
          <a:prstGeom prst="rect">
            <a:avLst/>
          </a:prstGeom>
        </p:spPr>
      </p:pic>
      <p:pic>
        <p:nvPicPr>
          <p:cNvPr id="5" name="arabic8(4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5486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81128"/>
            <a:ext cx="9144000" cy="2276872"/>
          </a:xfrm>
        </p:spPr>
        <p:txBody>
          <a:bodyPr/>
          <a:lstStyle/>
          <a:p>
            <a:endParaRPr lang="fa-IR" dirty="0"/>
          </a:p>
        </p:txBody>
      </p:sp>
      <p:pic>
        <p:nvPicPr>
          <p:cNvPr id="4" name="Picture 3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5" name="arabic8(5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Picture 3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5" name="arabic8(6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76056" y="692696"/>
            <a:ext cx="237626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>
                <a:solidFill>
                  <a:schemeClr val="bg1"/>
                </a:solidFill>
                <a:cs typeface="B Nazanin" pitchFamily="2" charset="-78"/>
              </a:rPr>
              <a:t>من انجام خواهم داد</a:t>
            </a:r>
            <a:endParaRPr lang="fa-IR" sz="28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548680"/>
            <a:ext cx="226774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b="1" dirty="0" smtClean="0">
                <a:solidFill>
                  <a:srgbClr val="FF0000"/>
                </a:solidFill>
                <a:cs typeface="B Nazanin" pitchFamily="2" charset="-78"/>
              </a:rPr>
              <a:t>تو بيمار را معاينه خواهي كرد</a:t>
            </a:r>
            <a:endParaRPr lang="fa-IR" sz="2000" b="1" dirty="0">
              <a:solidFill>
                <a:srgbClr val="FF0000"/>
              </a:solidFill>
              <a:cs typeface="B Nazanin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67744" y="1484784"/>
            <a:ext cx="43924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solidFill>
                  <a:srgbClr val="0070C0"/>
                </a:solidFill>
                <a:cs typeface="B Nazanin" pitchFamily="2" charset="-78"/>
              </a:rPr>
              <a:t>تو خوشحال خواهي شد.</a:t>
            </a:r>
            <a:endParaRPr lang="fa-IR" sz="2400" b="1" dirty="0">
              <a:solidFill>
                <a:srgbClr val="0070C0"/>
              </a:solidFill>
              <a:cs typeface="B Nazanin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7704" y="6309320"/>
            <a:ext cx="723629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solidFill>
                  <a:srgbClr val="7030A0"/>
                </a:solidFill>
                <a:cs typeface="B Nazanin" pitchFamily="2" charset="-78"/>
              </a:rPr>
              <a:t>من نانوا هستم.از ساعت پنج صبح نان مي پزم</a:t>
            </a:r>
            <a:endParaRPr lang="fa-IR" sz="2400" b="1" dirty="0">
              <a:cs typeface="B Nazanin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309320"/>
            <a:ext cx="70922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solidFill>
                  <a:srgbClr val="FF0000"/>
                </a:solidFill>
                <a:cs typeface="B Nazanin" pitchFamily="2" charset="-78"/>
              </a:rPr>
              <a:t>من معلّم شيمي هستم.درس را براي دانش آموزان شرح ميدهم</a:t>
            </a:r>
            <a:endParaRPr lang="fa-IR" sz="2400" b="1" dirty="0">
              <a:solidFill>
                <a:srgbClr val="FF0000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amond(in)">
                                      <p:cBhvr>
                                        <p:cTn id="35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3" grpId="0"/>
      <p:bldP spid="14" grpId="0" build="allAtOnce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08720"/>
            <a:ext cx="9144000" cy="59492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7984" y="6093296"/>
            <a:ext cx="4716016" cy="3847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900" b="1" dirty="0" smtClean="0">
                <a:cs typeface="B Nazanin Outline" pitchFamily="2" charset="-78"/>
              </a:rPr>
              <a:t>تو پليس هستي.امنيّت را در كشور حفظ ميكني</a:t>
            </a:r>
            <a:endParaRPr lang="fa-IR" sz="1900" b="1" dirty="0">
              <a:cs typeface="B Nazanin Outline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52536" y="6165304"/>
            <a:ext cx="48600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srgbClr val="FF0000"/>
                </a:solidFill>
                <a:cs typeface="B Nazanin Outline" pitchFamily="2" charset="-78"/>
              </a:rPr>
              <a:t>تو پزشك هستي.بيماران را به دقّت معاينه ميكني</a:t>
            </a:r>
            <a:endParaRPr lang="fa-IR" dirty="0">
              <a:solidFill>
                <a:srgbClr val="FF0000"/>
              </a:solidFill>
              <a:cs typeface="B Nazanin Outline" pitchFamily="2" charset="-78"/>
            </a:endParaRPr>
          </a:p>
        </p:txBody>
      </p:sp>
      <p:pic>
        <p:nvPicPr>
          <p:cNvPr id="5" name="arabic8(7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11560" y="6926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Picture 3" descr="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3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86216" y="2564904"/>
            <a:ext cx="4857784" cy="461665"/>
          </a:xfrm>
          <a:prstGeom prst="rect">
            <a:avLst/>
          </a:prstGeom>
          <a:ln>
            <a:solidFill>
              <a:srgbClr val="9A57CD"/>
            </a:solidFill>
          </a:ln>
        </p:spPr>
        <p:txBody>
          <a:bodyPr wrap="square">
            <a:spAutoFit/>
          </a:bodyPr>
          <a:lstStyle/>
          <a:p>
            <a:r>
              <a:rPr lang="fa-IR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پیامبر (ص) پیرامون کتاب ها چه فرمود ؟</a:t>
            </a:r>
            <a:endParaRPr lang="fa-IR" sz="2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Koodak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13692" y="3356992"/>
            <a:ext cx="4830308" cy="461665"/>
          </a:xfrm>
          <a:prstGeom prst="rect">
            <a:avLst/>
          </a:prstGeom>
          <a:ln>
            <a:solidFill>
              <a:srgbClr val="9A57CD"/>
            </a:solidFill>
          </a:ln>
        </p:spPr>
        <p:txBody>
          <a:bodyPr wrap="square">
            <a:spAutoFit/>
          </a:bodyPr>
          <a:lstStyle/>
          <a:p>
            <a:r>
              <a:rPr lang="fa-IR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هدف از انتخاب شغل چیست ؟</a:t>
            </a:r>
            <a:endParaRPr lang="fa-IR" sz="2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Koodak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86216" y="4221088"/>
            <a:ext cx="4857784" cy="461665"/>
          </a:xfrm>
          <a:prstGeom prst="rect">
            <a:avLst/>
          </a:prstGeom>
          <a:ln>
            <a:solidFill>
              <a:srgbClr val="9A57CD"/>
            </a:solidFill>
          </a:ln>
        </p:spPr>
        <p:txBody>
          <a:bodyPr wrap="square">
            <a:spAutoFit/>
          </a:bodyPr>
          <a:lstStyle/>
          <a:p>
            <a:r>
              <a:rPr lang="fa-IR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درس امروز پیرامون کدام موضوع بود ؟</a:t>
            </a:r>
            <a:endParaRPr lang="fa-IR" sz="2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Koodak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86216" y="5085184"/>
            <a:ext cx="4857784" cy="461665"/>
          </a:xfrm>
          <a:prstGeom prst="rect">
            <a:avLst/>
          </a:prstGeom>
          <a:ln>
            <a:solidFill>
              <a:srgbClr val="9A57CD"/>
            </a:solidFill>
          </a:ln>
        </p:spPr>
        <p:txBody>
          <a:bodyPr wrap="square">
            <a:spAutoFit/>
          </a:bodyPr>
          <a:lstStyle/>
          <a:p>
            <a:r>
              <a:rPr lang="fa-IR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در آینده چه کاره خواهی شد ؟</a:t>
            </a:r>
            <a:endParaRPr lang="fa-IR" sz="2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Koodak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67944" y="5877272"/>
            <a:ext cx="4857784" cy="461665"/>
          </a:xfrm>
          <a:prstGeom prst="rect">
            <a:avLst/>
          </a:prstGeom>
          <a:ln>
            <a:solidFill>
              <a:srgbClr val="9A57CD"/>
            </a:solidFill>
          </a:ln>
        </p:spPr>
        <p:txBody>
          <a:bodyPr wrap="square">
            <a:spAutoFit/>
          </a:bodyPr>
          <a:lstStyle/>
          <a:p>
            <a:r>
              <a:rPr lang="fa-IR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Koodak" pitchFamily="2" charset="-78"/>
              </a:rPr>
              <a:t>به نظر تو کدام شغل مهم است .</a:t>
            </a:r>
            <a:endParaRPr lang="fa-IR" sz="2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Koodak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1520" y="2708920"/>
            <a:ext cx="3500461" cy="523220"/>
          </a:xfrm>
          <a:prstGeom prst="rect">
            <a:avLst/>
          </a:prstGeom>
          <a:ln>
            <a:solidFill>
              <a:srgbClr val="FF99C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a-IR" sz="2800" b="1" cap="all" dirty="0" smtClean="0">
                <a:ln w="9000" cmpd="sng">
                  <a:solidFill>
                    <a:srgbClr val="22340E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cs typeface="B Badr" pitchFamily="2" charset="-78"/>
              </a:rPr>
              <a:t>« الکُتُبُ ، بساتینُ العُلَماءِ . »</a:t>
            </a:r>
            <a:endParaRPr lang="fa-IR" sz="2800" b="1" cap="all" dirty="0">
              <a:ln w="9000" cmpd="sng">
                <a:solidFill>
                  <a:srgbClr val="22340E"/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cs typeface="B Badr" pitchFamily="2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1520" y="3573016"/>
            <a:ext cx="3500462" cy="523220"/>
          </a:xfrm>
          <a:prstGeom prst="rect">
            <a:avLst/>
          </a:prstGeom>
          <a:ln>
            <a:solidFill>
              <a:srgbClr val="FF99C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a-IR" sz="2800" b="1" cap="all" dirty="0" smtClean="0">
                <a:ln w="9000" cmpd="sng">
                  <a:solidFill>
                    <a:srgbClr val="22340E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cs typeface="B Badr" pitchFamily="2" charset="-78"/>
              </a:rPr>
              <a:t>خِدمَۀُ النّاسِ</a:t>
            </a:r>
            <a:endParaRPr lang="fa-IR" sz="2800" b="1" cap="all" dirty="0">
              <a:ln w="9000" cmpd="sng">
                <a:solidFill>
                  <a:srgbClr val="22340E"/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cs typeface="B Badr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1520" y="4437112"/>
            <a:ext cx="3500461" cy="492443"/>
          </a:xfrm>
          <a:prstGeom prst="rect">
            <a:avLst/>
          </a:prstGeom>
          <a:ln>
            <a:solidFill>
              <a:srgbClr val="FF99C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a-IR" sz="2600" b="1" cap="all" dirty="0" smtClean="0">
                <a:ln w="9000" cmpd="sng">
                  <a:solidFill>
                    <a:srgbClr val="22340E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cs typeface="B Badr" pitchFamily="2" charset="-78"/>
              </a:rPr>
              <a:t>إنتخابُ المِهنۀِ المُستَقبَلِ </a:t>
            </a:r>
            <a:endParaRPr lang="fa-IR" sz="2600" b="1" cap="all" dirty="0">
              <a:ln w="9000" cmpd="sng">
                <a:solidFill>
                  <a:srgbClr val="22340E"/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cs typeface="B Badr" pitchFamily="2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1520" y="5229200"/>
            <a:ext cx="3500461" cy="523220"/>
          </a:xfrm>
          <a:prstGeom prst="rect">
            <a:avLst/>
          </a:prstGeom>
          <a:ln>
            <a:solidFill>
              <a:srgbClr val="FF99C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a-IR" sz="2800" b="1" cap="all" dirty="0" smtClean="0">
                <a:ln w="9000" cmpd="sng">
                  <a:solidFill>
                    <a:srgbClr val="22340E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cs typeface="B Badr" pitchFamily="2" charset="-78"/>
              </a:rPr>
              <a:t>إنّ اللهَ علیمٌ بِذاتِ الصّدورِ .</a:t>
            </a:r>
            <a:endParaRPr lang="fa-IR" sz="2800" b="1" cap="all" dirty="0">
              <a:ln w="9000" cmpd="sng">
                <a:solidFill>
                  <a:srgbClr val="22340E"/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cs typeface="B Badr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9512" y="6093296"/>
            <a:ext cx="3500461" cy="523220"/>
          </a:xfrm>
          <a:prstGeom prst="rect">
            <a:avLst/>
          </a:prstGeom>
          <a:ln>
            <a:solidFill>
              <a:srgbClr val="FF99C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a-IR" sz="2800" b="1" cap="all" dirty="0" smtClean="0">
                <a:ln w="9000" cmpd="sng">
                  <a:solidFill>
                    <a:srgbClr val="22340E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cs typeface="B Badr" pitchFamily="2" charset="-78"/>
              </a:rPr>
              <a:t>جمیعُ المِهَنِ .</a:t>
            </a:r>
            <a:endParaRPr lang="fa-IR" sz="2800" b="1" cap="all" dirty="0">
              <a:ln w="9000" cmpd="sng">
                <a:solidFill>
                  <a:srgbClr val="22340E"/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cs typeface="B Badr" pitchFamily="2" charset="-78"/>
            </a:endParaRPr>
          </a:p>
        </p:txBody>
      </p:sp>
      <p:pic>
        <p:nvPicPr>
          <p:cNvPr id="15" name="arabic8(8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9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198</TotalTime>
  <Words>770</Words>
  <Application>Microsoft Office PowerPoint</Application>
  <PresentationFormat>On-screen Show (4:3)</PresentationFormat>
  <Paragraphs>241</Paragraphs>
  <Slides>21</Slides>
  <Notes>0</Notes>
  <HiddenSlides>0</HiddenSlides>
  <MMClips>12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8" baseType="lpstr">
      <vt:lpstr>Arial</vt:lpstr>
      <vt:lpstr>IranNastaliq</vt:lpstr>
      <vt:lpstr>Constantia</vt:lpstr>
      <vt:lpstr>B Nazanin</vt:lpstr>
      <vt:lpstr>B Kamran</vt:lpstr>
      <vt:lpstr>B Koodak</vt:lpstr>
      <vt:lpstr>B Roya</vt:lpstr>
      <vt:lpstr>Wingdings 2</vt:lpstr>
      <vt:lpstr>Calibri</vt:lpstr>
      <vt:lpstr>Traditional Arabic</vt:lpstr>
      <vt:lpstr>Majalla UI</vt:lpstr>
      <vt:lpstr>B Nazanin Outline</vt:lpstr>
      <vt:lpstr>B Badr</vt:lpstr>
      <vt:lpstr>2  Kamran</vt:lpstr>
      <vt:lpstr>B Titr</vt:lpstr>
      <vt:lpstr>B Zar</vt:lpstr>
      <vt:lpstr>Flow</vt:lpstr>
      <vt:lpstr>بسم الله الرحمن الرحيم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پايان</vt:lpstr>
    </vt:vector>
  </TitlesOfParts>
  <Company>MRT Win2Farsi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Dear User!</dc:creator>
  <cp:lastModifiedBy>Dear User!</cp:lastModifiedBy>
  <cp:revision>189</cp:revision>
  <dcterms:created xsi:type="dcterms:W3CDTF">2014-10-10T17:46:40Z</dcterms:created>
  <dcterms:modified xsi:type="dcterms:W3CDTF">2014-10-31T19:20:07Z</dcterms:modified>
</cp:coreProperties>
</file>